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34"/>
  </p:notesMasterIdLst>
  <p:sldIdLst>
    <p:sldId id="256" r:id="rId4"/>
    <p:sldId id="304" r:id="rId5"/>
    <p:sldId id="257" r:id="rId6"/>
    <p:sldId id="394" r:id="rId7"/>
    <p:sldId id="258" r:id="rId8"/>
    <p:sldId id="371" r:id="rId9"/>
    <p:sldId id="396" r:id="rId10"/>
    <p:sldId id="309" r:id="rId11"/>
    <p:sldId id="398" r:id="rId12"/>
    <p:sldId id="399" r:id="rId13"/>
    <p:sldId id="397" r:id="rId14"/>
    <p:sldId id="400" r:id="rId15"/>
    <p:sldId id="259" r:id="rId16"/>
    <p:sldId id="318" r:id="rId17"/>
    <p:sldId id="316" r:id="rId18"/>
    <p:sldId id="402" r:id="rId19"/>
    <p:sldId id="403" r:id="rId20"/>
    <p:sldId id="320" r:id="rId21"/>
    <p:sldId id="321" r:id="rId22"/>
    <p:sldId id="404" r:id="rId23"/>
    <p:sldId id="326" r:id="rId24"/>
    <p:sldId id="405" r:id="rId25"/>
    <p:sldId id="406" r:id="rId26"/>
    <p:sldId id="407" r:id="rId27"/>
    <p:sldId id="408" r:id="rId28"/>
    <p:sldId id="334" r:id="rId29"/>
    <p:sldId id="336" r:id="rId30"/>
    <p:sldId id="395" r:id="rId31"/>
    <p:sldId id="409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383"/>
    <a:srgbClr val="FC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D35A7-6B5E-4621-8F49-3530430B0C1A}" type="datetimeFigureOut">
              <a:rPr lang="en-NZ" smtClean="0"/>
              <a:t>29/05/2020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F31C2-093A-4C26-ACBF-71E6441215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7719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There’s a very graphic description</a:t>
            </a:r>
            <a:r>
              <a:rPr lang="en-US" baseline="0" dirty="0"/>
              <a:t> in Slater’s “Opening Skinner’s Box” that is good to read aloud if you have that book, too.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F31C2-093A-4C26-ACBF-71E644121531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657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fun and active</a:t>
            </a:r>
            <a:r>
              <a:rPr lang="en-US" baseline="0" dirty="0"/>
              <a:t> recapping game.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06305-21A9-4211-9A0F-481FC3406F3C}" type="slidenum">
              <a:rPr lang="en-NZ" smtClean="0">
                <a:solidFill>
                  <a:prstClr val="black"/>
                </a:solidFill>
              </a:rPr>
              <a:pPr/>
              <a:t>17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F31C2-093A-4C26-ACBF-71E644121531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574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F31C2-093A-4C26-ACBF-71E644121531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400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5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7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2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9E1-3228-4C5D-861F-919C8BF676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2AEA-A9BC-4E1E-AF7D-B8509AF34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03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9E1-3228-4C5D-861F-919C8BF676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2AEA-A9BC-4E1E-AF7D-B8509AF34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65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9E1-3228-4C5D-861F-919C8BF676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2AEA-A9BC-4E1E-AF7D-B8509AF34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95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9E1-3228-4C5D-861F-919C8BF676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2AEA-A9BC-4E1E-AF7D-B8509AF34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51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9E1-3228-4C5D-861F-919C8BF676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2AEA-A9BC-4E1E-AF7D-B8509AF34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05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9E1-3228-4C5D-861F-919C8BF676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2AEA-A9BC-4E1E-AF7D-B8509AF34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9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9E1-3228-4C5D-861F-919C8BF676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2AEA-A9BC-4E1E-AF7D-B8509AF34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60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9E1-3228-4C5D-861F-919C8BF676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2AEA-A9BC-4E1E-AF7D-B8509AF34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6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47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9E1-3228-4C5D-861F-919C8BF676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2AEA-A9BC-4E1E-AF7D-B8509AF34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34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9E1-3228-4C5D-861F-919C8BF676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2AEA-A9BC-4E1E-AF7D-B8509AF34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31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9E1-3228-4C5D-861F-919C8BF676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2AEA-A9BC-4E1E-AF7D-B8509AF34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09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99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7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93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71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57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14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7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99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78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76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95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0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4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3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6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3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4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7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F29E1-3228-4C5D-861F-919C8BF676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42AEA-A9BC-4E1E-AF7D-B8509AF34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7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30F8-290B-4905-B0CA-23C38A7E3597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29/05/2020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C2346-468E-46E3-B95E-42E3FEC6CEF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6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BdpdUbW8vb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5a3adeabd650af100091b157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bpsych.themantic-education.com/2017/08/22/top-5-tips-for-ib-psych-success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z4S1LLrSzV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KIvGIwLcIuw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5a386f95f7b5431000e11a57?from=quizEditor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ckLqe2c5Y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#/?quizId=b45f2806-8a9d-4135-96b5-f8cbb453e40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" y="76200"/>
            <a:ext cx="9102436" cy="2677787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Social Influence</a:t>
            </a:r>
            <a:br>
              <a:rPr lang="en-US" sz="96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8000" b="1" i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Part II</a:t>
            </a:r>
            <a:endParaRPr lang="en-NZ" sz="8000" b="1" i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8" y="6211582"/>
            <a:ext cx="3851135" cy="646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162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Watch…</a:t>
            </a:r>
            <a:endParaRPr lang="en-NZ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video (</a:t>
            </a:r>
            <a:r>
              <a:rPr lang="en-US" u="sng" dirty="0">
                <a:hlinkClick r:id="rId4"/>
              </a:rPr>
              <a:t>link</a:t>
            </a:r>
            <a:r>
              <a:rPr lang="en-US" dirty="0"/>
              <a:t>) about the Kitty Genovese story and the following studies (6 minutes). </a:t>
            </a:r>
          </a:p>
          <a:p>
            <a:endParaRPr lang="en-US" dirty="0"/>
          </a:p>
          <a:p>
            <a:r>
              <a:rPr lang="en-US" dirty="0"/>
              <a:t>The video explains the famous story of Genovese that sparked research into bystanderism.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75581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168" y="207469"/>
            <a:ext cx="9605954" cy="1429231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latin typeface="+mn-lt"/>
              </a:rPr>
              <a:t>Painting Picasso’s</a:t>
            </a:r>
            <a:endParaRPr lang="en-NZ" sz="8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50" y="1681803"/>
            <a:ext cx="6070386" cy="4873376"/>
          </a:xfrm>
        </p:spPr>
        <p:txBody>
          <a:bodyPr>
            <a:normAutofit/>
          </a:bodyPr>
          <a:lstStyle/>
          <a:p>
            <a:r>
              <a:rPr lang="en-US" dirty="0"/>
              <a:t>One person has the key terms </a:t>
            </a:r>
          </a:p>
          <a:p>
            <a:r>
              <a:rPr lang="en-US" dirty="0"/>
              <a:t>The other has the smoky room study. </a:t>
            </a:r>
          </a:p>
          <a:p>
            <a:r>
              <a:rPr lang="en-US" dirty="0"/>
              <a:t>You have to turn this information into a visual representation (image) and then teach it to your partner using on their images. </a:t>
            </a:r>
          </a:p>
          <a:p>
            <a:r>
              <a:rPr lang="en-US" dirty="0"/>
              <a:t>This is followed by a quiz. </a:t>
            </a:r>
          </a:p>
          <a:p>
            <a:r>
              <a:rPr lang="en-US" dirty="0"/>
              <a:t>The information you need is in the textbook and instructions are in the workbook.</a:t>
            </a:r>
            <a:endParaRPr lang="en-NZ" dirty="0"/>
          </a:p>
        </p:txBody>
      </p:sp>
      <p:pic>
        <p:nvPicPr>
          <p:cNvPr id="1026" name="Picture 2" descr="Image result for stick figure drawing free im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4652" y="3670318"/>
            <a:ext cx="3797805" cy="303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302" y="1578474"/>
            <a:ext cx="5580164" cy="164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6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atin typeface="+mn-lt"/>
              </a:rPr>
              <a:t>Quiz!</a:t>
            </a:r>
            <a:endParaRPr lang="en-NZ" sz="6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play this Quizizz (</a:t>
            </a:r>
            <a:r>
              <a:rPr lang="en-US" u="sng" dirty="0">
                <a:hlinkClick r:id="rId3"/>
              </a:rPr>
              <a:t>link</a:t>
            </a:r>
            <a:r>
              <a:rPr lang="en-US" dirty="0"/>
              <a:t>) to see how well you learned (and taught) the material. </a:t>
            </a:r>
          </a:p>
          <a:p>
            <a:endParaRPr lang="en-US" dirty="0"/>
          </a:p>
          <a:p>
            <a:r>
              <a:rPr lang="en-US" dirty="0"/>
              <a:t>You should work together to answer the guiding question after you finish the quiz and get that answer checked, too.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17780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20" y="232455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How does the smoky room study demonstrate the effects of </a:t>
            </a:r>
            <a:r>
              <a:rPr lang="en-US" b="1" i="1" dirty="0">
                <a:solidFill>
                  <a:schemeClr val="bg1"/>
                </a:solidFill>
                <a:latin typeface="+mn-lt"/>
              </a:rPr>
              <a:t>informational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social influence??</a:t>
            </a:r>
            <a:endParaRPr lang="en-NZ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58100" y="4206240"/>
            <a:ext cx="3276600" cy="1844040"/>
          </a:xfrm>
          <a:prstGeom prst="roundRect">
            <a:avLst/>
          </a:prstGeom>
          <a:solidFill>
            <a:srgbClr val="FD83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Critical Thinking Extension: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Could the results be explained by normative social influence, too?</a:t>
            </a:r>
            <a:endParaRPr lang="en-NZ" dirty="0"/>
          </a:p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97380" y="4206240"/>
            <a:ext cx="3276600" cy="1844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There’s information in the textbook to help you if you need it.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65525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816"/>
            <a:ext cx="10515600" cy="99494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REFLECT: Today’s Key Questions</a:t>
            </a:r>
            <a:endParaRPr lang="en-NZ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135" y="829875"/>
            <a:ext cx="7245403" cy="5040725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Can you answer these questions?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were the methods and results of Darley and Latane’s (1968) smoky room study?</a:t>
            </a:r>
            <a:endParaRPr lang="en-NZ" b="1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How does the smoky room study demonstrate the effects of </a:t>
            </a:r>
            <a:r>
              <a:rPr lang="en-US" b="1" i="1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informational</a:t>
            </a:r>
            <a:r>
              <a:rPr lang="en-US" b="1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social influence?</a:t>
            </a:r>
            <a:endParaRPr lang="en-NZ" b="1" dirty="0"/>
          </a:p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could the results of this study be used to show the effects of normative social influence?</a:t>
            </a:r>
            <a:endParaRPr lang="en-NZ" b="1" i="1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5992" y="5759532"/>
            <a:ext cx="6815447" cy="10153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dobe Garamond Pro Bold" panose="02020702060506020403" pitchFamily="18" charset="0"/>
              </a:rPr>
              <a:t>NEXT LESSON: Diffusion of Responsibility</a:t>
            </a:r>
            <a:endParaRPr lang="en-NZ" sz="3200" b="1" dirty="0">
              <a:solidFill>
                <a:prstClr val="white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9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527" y="341374"/>
            <a:ext cx="8549640" cy="153225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Reflect: 5 Tips for Success</a:t>
            </a:r>
            <a:endParaRPr lang="en-NZ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0" y="1537855"/>
            <a:ext cx="6979920" cy="24463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Five top tips for success: which of these could you be doing better? </a:t>
            </a:r>
          </a:p>
          <a:p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chemeClr val="bg1"/>
                </a:solidFill>
                <a:hlinkClick r:id="rId3"/>
              </a:rPr>
              <a:t>Link </a:t>
            </a:r>
            <a:r>
              <a:rPr lang="en-US" b="1" dirty="0">
                <a:solidFill>
                  <a:schemeClr val="bg1"/>
                </a:solidFill>
              </a:rPr>
              <a:t>to post about the five tips).</a:t>
            </a:r>
            <a:endParaRPr lang="en-N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29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03" y="299327"/>
            <a:ext cx="12096997" cy="1422596"/>
          </a:xfrm>
        </p:spPr>
        <p:txBody>
          <a:bodyPr>
            <a:normAutofit/>
          </a:bodyPr>
          <a:lstStyle/>
          <a:p>
            <a:r>
              <a:rPr lang="en-US" sz="8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Bystanderism</a:t>
            </a:r>
            <a:endParaRPr lang="en-NZ" sz="88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8" y="6211582"/>
            <a:ext cx="3851135" cy="6464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09722" y="5066476"/>
            <a:ext cx="772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Why don’t people help those in need?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14238" y="166719"/>
            <a:ext cx="6326520" cy="413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Topic 3.9</a:t>
            </a:r>
            <a:endParaRPr lang="en-NZ" sz="2000" b="1" dirty="0">
              <a:solidFill>
                <a:prstClr val="black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669" y="1854531"/>
            <a:ext cx="4619006" cy="307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52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2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Charades</a:t>
            </a:r>
            <a:endParaRPr lang="en-NZ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89220" cy="45454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Write a key term, study or detail on a post-it</a:t>
            </a:r>
          </a:p>
          <a:p>
            <a:pPr lvl="1"/>
            <a:r>
              <a:rPr lang="en-US" dirty="0"/>
              <a:t>Reconstructive memory</a:t>
            </a:r>
          </a:p>
          <a:p>
            <a:pPr lvl="1"/>
            <a:r>
              <a:rPr lang="en-US" dirty="0"/>
              <a:t>Bystanderism </a:t>
            </a:r>
          </a:p>
          <a:p>
            <a:pPr lvl="1"/>
            <a:r>
              <a:rPr lang="en-US" dirty="0"/>
              <a:t>Schema theory </a:t>
            </a:r>
          </a:p>
          <a:p>
            <a:r>
              <a:rPr lang="en-US" dirty="0"/>
              <a:t>Team game</a:t>
            </a:r>
          </a:p>
          <a:p>
            <a:r>
              <a:rPr lang="en-US" dirty="0"/>
              <a:t>We play until all entries are finished. </a:t>
            </a:r>
          </a:p>
          <a:p>
            <a:endParaRPr lang="en-US" dirty="0"/>
          </a:p>
          <a:p>
            <a:r>
              <a:rPr lang="en-US" dirty="0"/>
              <a:t>Be careful: you might have to act out your own entry.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236" y="1501139"/>
            <a:ext cx="3500281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29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+mn-lt"/>
              </a:rPr>
              <a:t>Review</a:t>
            </a:r>
            <a:endParaRPr lang="en-NZ" sz="6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7"/>
            <a:ext cx="7005453" cy="4626985"/>
          </a:xfrm>
        </p:spPr>
        <p:txBody>
          <a:bodyPr>
            <a:normAutofit/>
          </a:bodyPr>
          <a:lstStyle/>
          <a:p>
            <a:r>
              <a:rPr lang="en-US" dirty="0"/>
              <a:t>Last lesson you were introduced to the concept of bystanderism and informational social influence</a:t>
            </a:r>
          </a:p>
          <a:p>
            <a:endParaRPr lang="en-US" dirty="0"/>
          </a:p>
          <a:p>
            <a:r>
              <a:rPr lang="en-US" dirty="0"/>
              <a:t>We saw how people might look to others for guidance on how to act in ambiguous situations – this could explain bystanderism</a:t>
            </a:r>
          </a:p>
          <a:p>
            <a:endParaRPr lang="en-US" dirty="0"/>
          </a:p>
          <a:p>
            <a:r>
              <a:rPr lang="en-US" dirty="0"/>
              <a:t>We’re now looking at a second possible explanation for bystanderism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216" y="1690686"/>
            <a:ext cx="3428584" cy="390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816"/>
            <a:ext cx="10515600" cy="99494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Today’s Key Questions</a:t>
            </a:r>
            <a:endParaRPr lang="en-NZ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5765"/>
            <a:ext cx="7245403" cy="4624391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By the end of this lesson you should be able answer these questions: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is “diffusion of responsibility?”</a:t>
            </a:r>
            <a:endParaRPr lang="en-NZ" b="1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How might diffusion of responsibility influence bystanderism?</a:t>
            </a:r>
            <a:endParaRPr lang="en-NZ" b="1" dirty="0"/>
          </a:p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Could the results of studies on diffusion of responsibility be questioned on the grounds of generalizability?</a:t>
            </a:r>
            <a:endParaRPr lang="en-NZ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4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Topics in this Unit</a:t>
            </a:r>
            <a:endParaRPr lang="en-NZ" sz="8000" b="1" i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Schema Theory </a:t>
            </a:r>
          </a:p>
          <a:p>
            <a:r>
              <a:rPr lang="en-US" sz="4000" b="1" dirty="0"/>
              <a:t>Reconstructive Memory 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Bystanderism</a:t>
            </a:r>
          </a:p>
          <a:p>
            <a:r>
              <a:rPr lang="en-US" sz="4000" b="1" dirty="0"/>
              <a:t>Prosocial Behaviour </a:t>
            </a:r>
          </a:p>
          <a:p>
            <a:r>
              <a:rPr lang="en-US" sz="4000" b="1" dirty="0"/>
              <a:t>Promoting Prosocial Behaviour </a:t>
            </a:r>
            <a:endParaRPr lang="en-NZ" sz="4000" b="1" dirty="0"/>
          </a:p>
        </p:txBody>
      </p:sp>
      <p:pic>
        <p:nvPicPr>
          <p:cNvPr id="3" name="Picture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8" y="6211582"/>
            <a:ext cx="3851135" cy="646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9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Watch…</a:t>
            </a:r>
            <a:endParaRPr lang="en-NZ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video about the Bystander Effect (</a:t>
            </a:r>
            <a:r>
              <a:rPr lang="en-US" u="sng" dirty="0">
                <a:hlinkClick r:id="rId4"/>
              </a:rPr>
              <a:t>link</a:t>
            </a:r>
            <a:r>
              <a:rPr lang="en-US" dirty="0"/>
              <a:t>) (7 mins), hosted by Zimbardo and including some footage from UK documentaries.</a:t>
            </a:r>
          </a:p>
          <a:p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88632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86" y="329499"/>
            <a:ext cx="1139437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+mn-lt"/>
              </a:rPr>
              <a:t>Diffusion of Responsibility </a:t>
            </a:r>
            <a:endParaRPr lang="en-NZ" sz="4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43358" cy="391434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Responsibility – </a:t>
            </a:r>
            <a:r>
              <a:rPr lang="en-US" dirty="0">
                <a:solidFill>
                  <a:srgbClr val="FFFF00"/>
                </a:solidFill>
              </a:rPr>
              <a:t>a feeling of obligation to do something 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Diffusion – </a:t>
            </a:r>
            <a:r>
              <a:rPr lang="en-US" dirty="0">
                <a:solidFill>
                  <a:srgbClr val="FFFF00"/>
                </a:solidFill>
              </a:rPr>
              <a:t>to dilute or spread something out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Diffusion of responsibility – </a:t>
            </a:r>
            <a:r>
              <a:rPr lang="en-US" dirty="0">
                <a:solidFill>
                  <a:srgbClr val="FFFF00"/>
                </a:solidFill>
              </a:rPr>
              <a:t>feeling less obligation to do something because there are more people to share the responsibility 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Bystander Effect – </a:t>
            </a:r>
            <a:r>
              <a:rPr lang="en-US" dirty="0">
                <a:solidFill>
                  <a:srgbClr val="FFFF00"/>
                </a:solidFill>
              </a:rPr>
              <a:t>the more people around to help, the less likely they are to help (possibly due to diffusion of responsibility)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86" y="329499"/>
            <a:ext cx="1139437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+mn-lt"/>
              </a:rPr>
              <a:t>Diffusion of Responsibility: Studies </a:t>
            </a:r>
            <a:endParaRPr lang="en-NZ" sz="4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43358" cy="391434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Population density: </a:t>
            </a:r>
            <a:r>
              <a:rPr lang="en-US" dirty="0">
                <a:solidFill>
                  <a:srgbClr val="FFFF00"/>
                </a:solidFill>
              </a:rPr>
              <a:t>how many people live per square mi/km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Tokyo, LA and Hong Kong have high population density 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Siberia, Alaska and Mongolian desert have low population density</a:t>
            </a:r>
          </a:p>
          <a:p>
            <a:r>
              <a:rPr lang="en-US" dirty="0">
                <a:solidFill>
                  <a:srgbClr val="FFFF00"/>
                </a:solidFill>
              </a:rPr>
              <a:t>Levine et al: studied 36 cities in the USA to measure correlations between population density and helping behaviour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Conducted in the field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Research assistants pretended to drop a pen, a postcard, or needed help crossing the street</a:t>
            </a:r>
          </a:p>
          <a:p>
            <a:r>
              <a:rPr lang="en-US" dirty="0">
                <a:solidFill>
                  <a:srgbClr val="FFFF00"/>
                </a:solidFill>
              </a:rPr>
              <a:t>Found that helping others began to decline in cities over 300,000 people</a:t>
            </a:r>
          </a:p>
        </p:txBody>
      </p:sp>
    </p:spTree>
    <p:extLst>
      <p:ext uri="{BB962C8B-B14F-4D97-AF65-F5344CB8AC3E}">
        <p14:creationId xmlns:p14="http://schemas.microsoft.com/office/powerpoint/2010/main" val="19035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86" y="329499"/>
            <a:ext cx="1139437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+mn-lt"/>
              </a:rPr>
              <a:t>Diffusion of Responsibility: Studies </a:t>
            </a:r>
            <a:r>
              <a:rPr lang="en-US" sz="4000" b="1" dirty="0" err="1">
                <a:solidFill>
                  <a:srgbClr val="FFFF00"/>
                </a:solidFill>
                <a:latin typeface="+mn-lt"/>
              </a:rPr>
              <a:t>Cont</a:t>
            </a:r>
            <a:r>
              <a:rPr lang="en-US" sz="4000" b="1" dirty="0">
                <a:solidFill>
                  <a:srgbClr val="FFFF00"/>
                </a:solidFill>
                <a:latin typeface="+mn-lt"/>
              </a:rPr>
              <a:t>… </a:t>
            </a:r>
            <a:endParaRPr lang="en-NZ" sz="4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43358" cy="391434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Steblay</a:t>
            </a:r>
            <a:r>
              <a:rPr lang="en-US" dirty="0">
                <a:solidFill>
                  <a:srgbClr val="FFFF00"/>
                </a:solidFill>
              </a:rPr>
              <a:t> conducted a meta-analysis on 65 studies that compared rates of helping in rural and urban areas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Found evidence to support the hypothesis that people living in rural areas were more helpful than those in cities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This research supports the hypothesis that diffusion of responsibility can explain examples of bystanderism</a:t>
            </a:r>
          </a:p>
        </p:txBody>
      </p:sp>
    </p:spTree>
    <p:extLst>
      <p:ext uri="{BB962C8B-B14F-4D97-AF65-F5344CB8AC3E}">
        <p14:creationId xmlns:p14="http://schemas.microsoft.com/office/powerpoint/2010/main" val="130617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Watch…</a:t>
            </a:r>
            <a:endParaRPr lang="en-NZ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this test done for a news show where they pretend to abduct a girl and see if anyone would help (</a:t>
            </a:r>
            <a:r>
              <a:rPr lang="en-US" u="sng" dirty="0">
                <a:hlinkClick r:id="rId4"/>
              </a:rPr>
              <a:t>link</a:t>
            </a:r>
            <a:r>
              <a:rPr lang="en-US" dirty="0"/>
              <a:t>) (6 mins). </a:t>
            </a:r>
          </a:p>
          <a:p>
            <a:endParaRPr lang="en-US" dirty="0"/>
          </a:p>
          <a:p>
            <a:r>
              <a:rPr lang="en-US" dirty="0"/>
              <a:t>Is this because of diffusion of responsibility? 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06889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atin typeface="+mn-lt"/>
              </a:rPr>
              <a:t>Quiz!</a:t>
            </a:r>
            <a:endParaRPr lang="en-NZ" sz="6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4765"/>
          </a:xfrm>
        </p:spPr>
        <p:txBody>
          <a:bodyPr/>
          <a:lstStyle/>
          <a:p>
            <a:r>
              <a:rPr lang="en-US" dirty="0"/>
              <a:t>Do this Quizizz (</a:t>
            </a:r>
            <a:r>
              <a:rPr lang="en-US" u="sng" dirty="0">
                <a:hlinkClick r:id="rId3"/>
              </a:rPr>
              <a:t>link</a:t>
            </a:r>
            <a:r>
              <a:rPr lang="en-US" dirty="0"/>
              <a:t>) as a check-in for knowledge of terms and studies introduced in this lesson.</a:t>
            </a:r>
            <a:endParaRPr lang="en-NZ" dirty="0">
              <a:effectLst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60369" y="4013859"/>
            <a:ext cx="6774873" cy="1644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Fast Finishers: Students take down notes about two studies that show diffusion of responsibility from the lesson in the textbook (space in workbook).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Add to the “space for notes” table in the workbook, too.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8592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20" y="232455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How might diffusion of responsibility influence bystanderism?</a:t>
            </a:r>
            <a:endParaRPr lang="en-NZ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1283" y="4168239"/>
            <a:ext cx="3633849" cy="1620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Need help? There’s an explanation in the textbook.</a:t>
            </a:r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69480" y="4168239"/>
            <a:ext cx="3633849" cy="1620982"/>
          </a:xfrm>
          <a:prstGeom prst="roundRect">
            <a:avLst/>
          </a:prstGeom>
          <a:solidFill>
            <a:srgbClr val="FFBD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Extension: </a:t>
            </a:r>
            <a:r>
              <a:rPr lang="en-US" dirty="0"/>
              <a:t>If you’re interested, You can watch this video (</a:t>
            </a:r>
            <a:r>
              <a:rPr lang="en-US" u="sng" dirty="0">
                <a:hlinkClick r:id="rId3"/>
              </a:rPr>
              <a:t>link</a:t>
            </a:r>
            <a:r>
              <a:rPr lang="en-US" dirty="0"/>
              <a:t>) (6 mins) about what the reporters originally got wrong in the Kitty Genovese story.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66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816"/>
            <a:ext cx="10515600" cy="99494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REFLECT: Today’s Key Questions</a:t>
            </a:r>
            <a:endParaRPr lang="en-NZ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5765"/>
            <a:ext cx="7245403" cy="4466519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Can you answer these questions?</a:t>
            </a:r>
          </a:p>
          <a:p>
            <a:pPr marL="0" indent="0">
              <a:buNone/>
            </a:pPr>
            <a:endParaRPr lang="en-US" i="1" dirty="0">
              <a:solidFill>
                <a:srgbClr val="FFFF00"/>
              </a:solidFill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is “diffusion of responsibility?”</a:t>
            </a:r>
            <a:endParaRPr lang="en-NZ" b="1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How might diffusion of responsibility influence bystanderism?</a:t>
            </a:r>
            <a:endParaRPr lang="en-NZ" b="1" dirty="0"/>
          </a:p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Could the results of studies on diffusion of responsibility be questioned on the grounds of generalizability?</a:t>
            </a:r>
            <a:endParaRPr lang="en-NZ" b="1" i="1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5183580"/>
            <a:ext cx="6815447" cy="15734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dobe Garamond Pro Bold" panose="02020702060506020403" pitchFamily="18" charset="0"/>
              </a:rPr>
              <a:t>NEXT TOPIC: </a:t>
            </a:r>
          </a:p>
          <a:p>
            <a:pPr algn="ctr"/>
            <a:r>
              <a:rPr lang="en-US" sz="3200" b="1" dirty="0">
                <a:solidFill>
                  <a:prstClr val="white"/>
                </a:solidFill>
                <a:latin typeface="Adobe Garamond Pro Bold" panose="02020702060506020403" pitchFamily="18" charset="0"/>
              </a:rPr>
              <a:t>Prosocial Behaviour</a:t>
            </a:r>
            <a:endParaRPr lang="en-NZ" sz="3200" b="1" dirty="0">
              <a:solidFill>
                <a:prstClr val="white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816"/>
            <a:ext cx="10515600" cy="994949"/>
          </a:xfrm>
        </p:spPr>
        <p:txBody>
          <a:bodyPr/>
          <a:lstStyle/>
          <a:p>
            <a:pPr algn="ctr"/>
            <a:r>
              <a:rPr lang="en-US" b="1" i="1" u="sng" dirty="0">
                <a:solidFill>
                  <a:srgbClr val="FFFF00"/>
                </a:solidFill>
                <a:latin typeface="+mn-lt"/>
              </a:rPr>
              <a:t>Topic’s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Key Questions</a:t>
            </a:r>
            <a:endParaRPr lang="en-NZ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160" y="1472540"/>
            <a:ext cx="7245403" cy="4516715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Now we’re at the end of this </a:t>
            </a:r>
            <a:r>
              <a:rPr lang="en-US" b="1" i="1" u="sng" dirty="0">
                <a:solidFill>
                  <a:srgbClr val="FFFF00"/>
                </a:solidFill>
              </a:rPr>
              <a:t>topic,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i="1" dirty="0">
                <a:solidFill>
                  <a:srgbClr val="FFFF00"/>
                </a:solidFill>
              </a:rPr>
              <a:t>you should be able answer these questions: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bystanderism?</a:t>
            </a:r>
            <a:endParaRPr lang="en-NZ" sz="3200" b="1" dirty="0">
              <a:latin typeface="Calibri" panose="020F0502020204030204" pitchFamily="34" charset="0"/>
              <a:ea typeface="MS Mincho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solidFill>
                  <a:srgbClr val="ED7D3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factors influence bystanderism?</a:t>
            </a:r>
            <a:endParaRPr lang="en-NZ" sz="3200" b="1" dirty="0">
              <a:latin typeface="Calibri" panose="020F0502020204030204" pitchFamily="34" charset="0"/>
              <a:ea typeface="MS Mincho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the applications and/or limitations in explanations of bystanderism?</a:t>
            </a:r>
            <a:endParaRPr lang="en-NZ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2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017" y="334389"/>
            <a:ext cx="8818069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Homework</a:t>
            </a:r>
            <a:endParaRPr lang="en-NZ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005" y="1828799"/>
            <a:ext cx="7461198" cy="2643309"/>
          </a:xfrm>
        </p:spPr>
        <p:txBody>
          <a:bodyPr/>
          <a:lstStyle/>
          <a:p>
            <a:r>
              <a:rPr lang="en-US" dirty="0"/>
              <a:t>Write down two things to do before the next class that will help you keep up with the work.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090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03" y="299327"/>
            <a:ext cx="12096997" cy="1422596"/>
          </a:xfrm>
        </p:spPr>
        <p:txBody>
          <a:bodyPr>
            <a:normAutofit/>
          </a:bodyPr>
          <a:lstStyle/>
          <a:p>
            <a:r>
              <a:rPr lang="en-US" sz="8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Bystanderism</a:t>
            </a:r>
            <a:endParaRPr lang="en-NZ" sz="88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8" y="6211582"/>
            <a:ext cx="3851135" cy="6464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09722" y="5066476"/>
            <a:ext cx="772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Why don’t people help those in need?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14238" y="166719"/>
            <a:ext cx="6326520" cy="413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Topic 3.9</a:t>
            </a:r>
            <a:endParaRPr lang="en-NZ" sz="2000" b="1" dirty="0">
              <a:solidFill>
                <a:prstClr val="black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669" y="1854531"/>
            <a:ext cx="4619006" cy="307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50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08449" y="1688342"/>
            <a:ext cx="6326520" cy="1652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Next Topic = Prosocial Behaviour</a:t>
            </a:r>
            <a:endParaRPr lang="en-NZ" sz="3600" b="1" dirty="0">
              <a:solidFill>
                <a:prstClr val="black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9869" y="127530"/>
            <a:ext cx="6326520" cy="16917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b="1" dirty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End of Topic 3.8</a:t>
            </a:r>
            <a:endParaRPr lang="en-NZ" sz="5200" b="1" dirty="0">
              <a:solidFill>
                <a:prstClr val="black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881" y="3065019"/>
            <a:ext cx="5509656" cy="367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3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816"/>
            <a:ext cx="10515600" cy="994949"/>
          </a:xfrm>
        </p:spPr>
        <p:txBody>
          <a:bodyPr/>
          <a:lstStyle/>
          <a:p>
            <a:pPr algn="ctr"/>
            <a:r>
              <a:rPr lang="en-US" b="1" i="1" u="sng" dirty="0">
                <a:solidFill>
                  <a:srgbClr val="FFFF00"/>
                </a:solidFill>
                <a:latin typeface="+mn-lt"/>
              </a:rPr>
              <a:t>Topic’s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Key Questions</a:t>
            </a:r>
            <a:endParaRPr lang="en-NZ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160" y="948530"/>
            <a:ext cx="7245403" cy="5040725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By the end of this </a:t>
            </a:r>
            <a:r>
              <a:rPr lang="en-US" b="1" i="1" u="sng" dirty="0">
                <a:solidFill>
                  <a:srgbClr val="FFFF00"/>
                </a:solidFill>
              </a:rPr>
              <a:t>topic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i="1" dirty="0">
                <a:solidFill>
                  <a:srgbClr val="FFFF00"/>
                </a:solidFill>
              </a:rPr>
              <a:t>you should be able answer these questions: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bystanderism?</a:t>
            </a:r>
            <a:endParaRPr lang="en-NZ" sz="3200" b="1" dirty="0">
              <a:latin typeface="Calibri" panose="020F0502020204030204" pitchFamily="34" charset="0"/>
              <a:ea typeface="MS Mincho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solidFill>
                  <a:srgbClr val="ED7D3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factors influence bystanderism?</a:t>
            </a:r>
            <a:endParaRPr lang="en-NZ" sz="3200" b="1" dirty="0">
              <a:latin typeface="Calibri" panose="020F0502020204030204" pitchFamily="34" charset="0"/>
              <a:ea typeface="MS Mincho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the applications and/or limitations in explanations of bystanderism?</a:t>
            </a:r>
            <a:endParaRPr lang="en-NZ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9869" y="6466114"/>
            <a:ext cx="6326520" cy="273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Chapter 3: Social Influence</a:t>
            </a:r>
            <a:endParaRPr lang="en-NZ" sz="1200" b="1" dirty="0">
              <a:solidFill>
                <a:prstClr val="black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14238" y="166719"/>
            <a:ext cx="6326520" cy="413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Topic 3.9 Bystanderism</a:t>
            </a:r>
            <a:endParaRPr lang="en-NZ" sz="2000" b="1" dirty="0">
              <a:solidFill>
                <a:prstClr val="black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7527" y="961900"/>
            <a:ext cx="10254343" cy="1175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 Smoky Room Study</a:t>
            </a:r>
            <a:endParaRPr lang="en-NZ" sz="7200" b="1" dirty="0">
              <a:solidFill>
                <a:prstClr val="black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509" y="2235815"/>
            <a:ext cx="5617978" cy="37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+mn-lt"/>
              </a:rPr>
              <a:t>Review</a:t>
            </a:r>
            <a:endParaRPr lang="en-NZ" sz="6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7"/>
            <a:ext cx="7005453" cy="4626985"/>
          </a:xfrm>
        </p:spPr>
        <p:txBody>
          <a:bodyPr>
            <a:normAutofit/>
          </a:bodyPr>
          <a:lstStyle/>
          <a:p>
            <a:r>
              <a:rPr lang="en-US" dirty="0"/>
              <a:t>In the last topic we studied how memory might not be reliable and how this has had big implications in the field of eye-witness testimony.</a:t>
            </a:r>
          </a:p>
          <a:p>
            <a:endParaRPr lang="en-US" dirty="0"/>
          </a:p>
          <a:p>
            <a:r>
              <a:rPr lang="en-US" dirty="0"/>
              <a:t>Following on from the theme of witnessing a crime, we’re now looking at why some people might witness an emergency (crime or otherwise) and not help. This is called “bystanderism” and we’re going to learn why it happens.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216" y="1690686"/>
            <a:ext cx="3428584" cy="390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4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err="1">
                <a:latin typeface="+mn-lt"/>
              </a:rPr>
              <a:t>Kahoot</a:t>
            </a:r>
            <a:endParaRPr lang="en-NZ" sz="7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 </a:t>
            </a:r>
            <a:r>
              <a:rPr lang="en-US" u="sng" dirty="0">
                <a:hlinkClick r:id="rId3"/>
              </a:rPr>
              <a:t>this game of </a:t>
            </a:r>
            <a:r>
              <a:rPr lang="en-US" u="sng" dirty="0" err="1">
                <a:hlinkClick r:id="rId3"/>
              </a:rPr>
              <a:t>Kahoot</a:t>
            </a:r>
            <a:r>
              <a:rPr lang="en-US" dirty="0"/>
              <a:t> that recaps the topics and studies that we’ve covered so far (3.7-3.8 Schema Theory and Reconstructive Memory).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7264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816"/>
            <a:ext cx="10515600" cy="99494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Today’s Key Questions</a:t>
            </a:r>
            <a:endParaRPr lang="en-NZ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384" y="1002068"/>
            <a:ext cx="7245403" cy="5040725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By the end of this lesson you should be able answer these questions: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were the methods and results of Darley and Latane’s (1968) smoky room study?</a:t>
            </a:r>
            <a:endParaRPr lang="en-NZ" sz="3200" b="1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How does the smoky room study demonstrate the effects of </a:t>
            </a:r>
            <a:r>
              <a:rPr lang="en-US" sz="3200" b="1" i="1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informational</a:t>
            </a:r>
            <a:r>
              <a:rPr lang="en-US" sz="3200" b="1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social influence?</a:t>
            </a:r>
            <a:endParaRPr lang="en-NZ" sz="3200" b="1" dirty="0"/>
          </a:p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could the results of this study be used to show the effects of normative social influence?</a:t>
            </a:r>
            <a:endParaRPr lang="en-NZ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8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+mn-lt"/>
              </a:rPr>
              <a:t>Have you ever…</a:t>
            </a:r>
            <a:endParaRPr lang="en-NZ" sz="60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2" y="2178211"/>
            <a:ext cx="6243117" cy="41620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2793" y="2020901"/>
            <a:ext cx="5237950" cy="4560514"/>
          </a:xfrm>
        </p:spPr>
        <p:txBody>
          <a:bodyPr/>
          <a:lstStyle/>
          <a:p>
            <a:r>
              <a:rPr lang="en-US" dirty="0"/>
              <a:t>…witnessed bystanderism?</a:t>
            </a:r>
          </a:p>
          <a:p>
            <a:endParaRPr lang="en-US" dirty="0"/>
          </a:p>
          <a:p>
            <a:r>
              <a:rPr lang="en-US" dirty="0"/>
              <a:t>Share with a partner any experiences you can remember and then we’ll share as a class.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4784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1241</Words>
  <Application>Microsoft Office PowerPoint</Application>
  <PresentationFormat>Widescreen</PresentationFormat>
  <Paragraphs>143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Adobe Garamond Pro Bold</vt:lpstr>
      <vt:lpstr>Adobe Gothic Std B</vt:lpstr>
      <vt:lpstr>Arial</vt:lpstr>
      <vt:lpstr>Arial Black</vt:lpstr>
      <vt:lpstr>Calibri</vt:lpstr>
      <vt:lpstr>Calibri Light</vt:lpstr>
      <vt:lpstr>Symbol</vt:lpstr>
      <vt:lpstr>2_Office Theme</vt:lpstr>
      <vt:lpstr>4_Office Theme</vt:lpstr>
      <vt:lpstr>3_Office Theme</vt:lpstr>
      <vt:lpstr>Social Influence Part II</vt:lpstr>
      <vt:lpstr>Topics in this Unit</vt:lpstr>
      <vt:lpstr>Bystanderism</vt:lpstr>
      <vt:lpstr>Topic’s Key Questions</vt:lpstr>
      <vt:lpstr>PowerPoint Presentation</vt:lpstr>
      <vt:lpstr>Review</vt:lpstr>
      <vt:lpstr>Kahoot</vt:lpstr>
      <vt:lpstr>Today’s Key Questions</vt:lpstr>
      <vt:lpstr>Have you ever…</vt:lpstr>
      <vt:lpstr>Watch…</vt:lpstr>
      <vt:lpstr>Painting Picasso’s</vt:lpstr>
      <vt:lpstr>Quiz!</vt:lpstr>
      <vt:lpstr>How does the smoky room study demonstrate the effects of informational social influence??</vt:lpstr>
      <vt:lpstr>REFLECT: Today’s Key Questions</vt:lpstr>
      <vt:lpstr>Reflect: 5 Tips for Success</vt:lpstr>
      <vt:lpstr>Bystanderism</vt:lpstr>
      <vt:lpstr>Charades</vt:lpstr>
      <vt:lpstr>Review</vt:lpstr>
      <vt:lpstr>Today’s Key Questions</vt:lpstr>
      <vt:lpstr>Watch…</vt:lpstr>
      <vt:lpstr>Diffusion of Responsibility </vt:lpstr>
      <vt:lpstr>Diffusion of Responsibility: Studies </vt:lpstr>
      <vt:lpstr>Diffusion of Responsibility: Studies Cont… </vt:lpstr>
      <vt:lpstr>Watch…</vt:lpstr>
      <vt:lpstr>Quiz!</vt:lpstr>
      <vt:lpstr>How might diffusion of responsibility influence bystanderism?</vt:lpstr>
      <vt:lpstr>REFLECT: Today’s Key Questions</vt:lpstr>
      <vt:lpstr>Topic’s Key Questions</vt:lpstr>
      <vt:lpstr>Homework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Title</dc:title>
  <dc:creator>Travis Dixon</dc:creator>
  <cp:lastModifiedBy>Karen Hinnen</cp:lastModifiedBy>
  <cp:revision>62</cp:revision>
  <dcterms:created xsi:type="dcterms:W3CDTF">2017-11-16T00:25:13Z</dcterms:created>
  <dcterms:modified xsi:type="dcterms:W3CDTF">2020-05-29T22:03:46Z</dcterms:modified>
</cp:coreProperties>
</file>